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D70487FD-C501-4FB6-A81B-CFBCDCDDE8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xmlns="" id="{3974D409-3F33-48D6-B649-8152F8ECEF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xmlns="" id="{29C49AB0-E93F-4FCE-8F5F-19ECA11F6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C4B1-FFBE-47C4-BBC2-36A273FB6ECD}" type="datetimeFigureOut">
              <a:rPr lang="fi-FI" smtClean="0"/>
              <a:t>29.6.2020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xmlns="" id="{A417D6B0-B823-4BF4-AA50-8328BD751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xmlns="" id="{04956B74-6445-46C4-A9A2-B30442753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0089-5DFF-4C3D-A807-95B6241F9B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7014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5F915864-D84C-4B89-A159-19CAE990E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xmlns="" id="{96E150FE-5CA1-437B-9444-C0106F45F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xmlns="" id="{6696D3B0-865F-4910-B975-2CCF5ED5F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C4B1-FFBE-47C4-BBC2-36A273FB6ECD}" type="datetimeFigureOut">
              <a:rPr lang="fi-FI" smtClean="0"/>
              <a:t>29.6.2020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xmlns="" id="{6FF6E69D-08C0-4C36-AC30-5620C911E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xmlns="" id="{AE388219-2153-4120-B682-2F3AED9ED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0089-5DFF-4C3D-A807-95B6241F9B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9512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xmlns="" id="{1E942F54-C7B9-4D24-8511-53D06ECB68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xmlns="" id="{41401B80-82F4-4E34-8AC1-996D99DC8A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xmlns="" id="{0D5FE3B1-7AFB-484A-A5F9-9812318D1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C4B1-FFBE-47C4-BBC2-36A273FB6ECD}" type="datetimeFigureOut">
              <a:rPr lang="fi-FI" smtClean="0"/>
              <a:t>29.6.2020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xmlns="" id="{2EB2F47D-AB57-4BDC-A174-D3784C07A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xmlns="" id="{1F5B7E55-7E9C-47D0-87C6-81F9605F5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0089-5DFF-4C3D-A807-95B6241F9B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375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4D12E93C-C382-4603-B6BC-817E0D451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038B13DA-601A-44A2-85F8-C5F4CCCC1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xmlns="" id="{DEDC03C8-9844-484A-B8CF-4907D5B7E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C4B1-FFBE-47C4-BBC2-36A273FB6ECD}" type="datetimeFigureOut">
              <a:rPr lang="fi-FI" smtClean="0"/>
              <a:t>29.6.2020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xmlns="" id="{DC2C7F4E-787A-445C-AAFB-670251C67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xmlns="" id="{5853C333-741E-40DB-AF66-9C03C7BFB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0089-5DFF-4C3D-A807-95B6241F9B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4332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DA54728A-5808-4BA8-9FDC-627227830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xmlns="" id="{493BC962-18A9-4645-8DFE-D09423450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xmlns="" id="{F6F8BC8D-7FDE-4CF0-AC34-3C8AA92F7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C4B1-FFBE-47C4-BBC2-36A273FB6ECD}" type="datetimeFigureOut">
              <a:rPr lang="fi-FI" smtClean="0"/>
              <a:t>29.6.2020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xmlns="" id="{DCE3571F-F705-44E0-A52E-1DE7AEBD4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xmlns="" id="{32F005D1-B835-4A82-9F05-364887D0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0089-5DFF-4C3D-A807-95B6241F9B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9489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A3508133-4C1F-442A-BF57-41777A201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DD0838EF-CA9B-4AA4-B286-DEA8FD3048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xmlns="" id="{908EA156-69ED-4221-BA7F-C3C14D4004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xmlns="" id="{1249259F-CEBA-4A27-AE2B-CC6FDD92C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C4B1-FFBE-47C4-BBC2-36A273FB6ECD}" type="datetimeFigureOut">
              <a:rPr lang="fi-FI" smtClean="0"/>
              <a:t>29.6.2020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xmlns="" id="{A1E01048-A4BF-4ACE-B677-6826945B3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xmlns="" id="{5AD14257-0C67-4A3B-960F-03C1B3435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0089-5DFF-4C3D-A807-95B6241F9B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5851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C0D96A49-A126-438A-9861-D0B907F4B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xmlns="" id="{5D3164F4-B13F-4608-95E6-1A17A0BDF5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xmlns="" id="{6C026E77-8BCE-4461-93FD-AB5769E3D4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xmlns="" id="{472B3813-6A1E-4577-B686-88BBAADDC7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xmlns="" id="{7868F302-EA21-4F83-A264-7E6C3EFF93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xmlns="" id="{65B1B146-6901-41A4-AAC5-5748CDE95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C4B1-FFBE-47C4-BBC2-36A273FB6ECD}" type="datetimeFigureOut">
              <a:rPr lang="fi-FI" smtClean="0"/>
              <a:t>29.6.2020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xmlns="" id="{ECBB5AAC-4AFC-4F72-A031-6CDF90CD3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xmlns="" id="{ADB4F427-CA36-4457-81E7-A129C32F3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0089-5DFF-4C3D-A807-95B6241F9B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0931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344420C8-1204-4A94-80ED-09C4F4AD4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xmlns="" id="{55AB6BC4-487D-4092-9CC0-64C83C262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C4B1-FFBE-47C4-BBC2-36A273FB6ECD}" type="datetimeFigureOut">
              <a:rPr lang="fi-FI" smtClean="0"/>
              <a:t>29.6.2020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xmlns="" id="{9FAF74A1-2421-4A08-892C-DBB48CE9D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xmlns="" id="{5933593E-E454-4D8C-8080-C139C6187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0089-5DFF-4C3D-A807-95B6241F9B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56557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xmlns="" id="{6E46EA48-26C1-48E0-A959-9C595C1F0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C4B1-FFBE-47C4-BBC2-36A273FB6ECD}" type="datetimeFigureOut">
              <a:rPr lang="fi-FI" smtClean="0"/>
              <a:t>29.6.2020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xmlns="" id="{B4CAD048-89CE-4827-A274-620F62E88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xmlns="" id="{0E7AFCBA-1FF5-487E-BF8D-9C7824D12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0089-5DFF-4C3D-A807-95B6241F9B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1017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3DBD0FD4-72C5-4588-B120-E45F4B204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135A925E-71C9-4C5D-898B-52AD96E8F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xmlns="" id="{08108E9B-7598-45F8-9E89-818B661D35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xmlns="" id="{E183B80D-61B1-4038-9DBA-7FEB3F9EC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C4B1-FFBE-47C4-BBC2-36A273FB6ECD}" type="datetimeFigureOut">
              <a:rPr lang="fi-FI" smtClean="0"/>
              <a:t>29.6.2020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xmlns="" id="{AA2ABEB4-877B-4708-A931-5EE290A6F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xmlns="" id="{3A613E5E-D271-4315-9BFF-F4C80EFFA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0089-5DFF-4C3D-A807-95B6241F9B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7256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633CB4CB-3390-4D11-9306-3D79123F4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xmlns="" id="{151F6197-AE19-4E38-9EDB-A0DF3C9B2C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xmlns="" id="{FF327506-BB8D-48E6-A7C6-B57114D94E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xmlns="" id="{81A891BF-7DB1-4514-ACCF-E84CAB581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C4B1-FFBE-47C4-BBC2-36A273FB6ECD}" type="datetimeFigureOut">
              <a:rPr lang="fi-FI" smtClean="0"/>
              <a:t>29.6.2020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xmlns="" id="{12EBD23A-7CD1-4E54-ADB3-29EEDD3AE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xmlns="" id="{297F49A5-B65B-4219-B152-7846D1C58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0089-5DFF-4C3D-A807-95B6241F9B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1527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xmlns="" id="{9EB52A45-EE57-44B8-9B11-918AAE566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xmlns="" id="{24AFE1FD-6097-4AF4-89D6-E06842EC89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xmlns="" id="{47EEC4DE-4B71-49E6-8F33-2BE6BCC2C5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CC4B1-FFBE-47C4-BBC2-36A273FB6ECD}" type="datetimeFigureOut">
              <a:rPr lang="fi-FI" smtClean="0"/>
              <a:t>29.6.2020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xmlns="" id="{F7C8C38D-C18F-4CC7-9758-A469E9ABCD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xmlns="" id="{434A95FF-B976-458E-BF3F-26213CDD98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10089-5DFF-4C3D-A807-95B6241F9B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090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www.mielenterveystalo.fi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xmlns="" id="{8185FAD2-1458-4663-8690-9A88D3A49B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2894" y="3636045"/>
            <a:ext cx="9066211" cy="1708312"/>
          </a:xfrm>
          <a:prstGeom prst="rect">
            <a:avLst/>
          </a:prstGeom>
        </p:spPr>
      </p:pic>
      <p:sp>
        <p:nvSpPr>
          <p:cNvPr id="3" name="Suorakulmio 2">
            <a:extLst>
              <a:ext uri="{FF2B5EF4-FFF2-40B4-BE49-F238E27FC236}">
                <a16:creationId xmlns:a16="http://schemas.microsoft.com/office/drawing/2014/main" xmlns="" id="{4458E113-E809-4732-B769-94174DD922CD}"/>
              </a:ext>
            </a:extLst>
          </p:cNvPr>
          <p:cNvSpPr/>
          <p:nvPr/>
        </p:nvSpPr>
        <p:spPr>
          <a:xfrm>
            <a:off x="1583935" y="1209286"/>
            <a:ext cx="6096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0" cap="all" spc="-100" normalizeH="0" baseline="0" noProof="0" dirty="0">
                <a:ln>
                  <a:noFill/>
                </a:ln>
                <a:solidFill>
                  <a:srgbClr val="004B87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HUS Psykiatrian ammattilaiset neuvovat potilaita ja työntekijöitä Mielenterveystalon Koronahuoli-</a:t>
            </a:r>
            <a:r>
              <a:rPr kumimoji="0" lang="fi-FI" sz="1400" b="1" i="0" u="none" strike="noStrike" kern="0" cap="all" spc="-100" normalizeH="0" baseline="0" noProof="0" dirty="0" err="1">
                <a:ln>
                  <a:noFill/>
                </a:ln>
                <a:solidFill>
                  <a:srgbClr val="004B87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chatissa</a:t>
            </a:r>
            <a:r>
              <a:rPr kumimoji="0" lang="fi-FI" sz="1400" b="1" i="0" u="none" strike="noStrike" kern="0" cap="all" spc="-100" normalizeH="0" baseline="0" noProof="0" dirty="0">
                <a:ln>
                  <a:noFill/>
                </a:ln>
                <a:solidFill>
                  <a:srgbClr val="004B87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.</a:t>
            </a:r>
            <a:r>
              <a:rPr kumimoji="0" lang="fi-FI" sz="3600" b="1" i="0" u="none" strike="noStrike" kern="0" cap="all" spc="-100" normalizeH="0" baseline="0" noProof="0" dirty="0">
                <a:ln>
                  <a:noFill/>
                </a:ln>
                <a:solidFill>
                  <a:srgbClr val="004B87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/>
            </a:r>
            <a:br>
              <a:rPr kumimoji="0" lang="fi-FI" sz="3600" b="1" i="0" u="none" strike="noStrike" kern="0" cap="all" spc="-100" normalizeH="0" baseline="0" noProof="0" dirty="0">
                <a:ln>
                  <a:noFill/>
                </a:ln>
                <a:solidFill>
                  <a:srgbClr val="004B87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endParaRPr kumimoji="0" lang="fi-FI" sz="2400" b="1" i="0" u="none" strike="noStrike" kern="0" cap="all" spc="-100" normalizeH="0" baseline="0" noProof="0" dirty="0">
              <a:ln>
                <a:noFill/>
              </a:ln>
              <a:solidFill>
                <a:srgbClr val="004B87"/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1" i="0" u="none" strike="noStrike" kern="0" cap="all" spc="-100" normalizeH="0" baseline="0" noProof="0" dirty="0">
                <a:ln>
                  <a:noFill/>
                </a:ln>
                <a:solidFill>
                  <a:srgbClr val="004B87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Chat on kaikille suomalaisille avoin, maksuton, kahdenkeskeinen chat!</a:t>
            </a:r>
            <a:endParaRPr kumimoji="0" lang="fi-FI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xmlns="" id="{76D2A59A-800E-4EC5-A7D3-1F691B3945CF}"/>
              </a:ext>
            </a:extLst>
          </p:cNvPr>
          <p:cNvSpPr/>
          <p:nvPr/>
        </p:nvSpPr>
        <p:spPr>
          <a:xfrm>
            <a:off x="1577739" y="3274483"/>
            <a:ext cx="6102196" cy="2718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800"/>
              </a:spcBef>
            </a:pPr>
            <a:r>
              <a:rPr lang="fi-FI" sz="1200" dirty="0">
                <a:solidFill>
                  <a:prstClr val="black"/>
                </a:solidFill>
                <a:latin typeface="Georgia" panose="02040502050405020303" pitchFamily="18" charset="0"/>
              </a:rPr>
              <a:t>Osoitteessa </a:t>
            </a:r>
            <a:r>
              <a:rPr lang="fi-FI" sz="1200" dirty="0">
                <a:solidFill>
                  <a:prstClr val="black"/>
                </a:solidFill>
                <a:latin typeface="Georgia" panose="02040502050405020303" pitchFamily="18" charset="0"/>
                <a:hlinkClick r:id="rId4"/>
              </a:rPr>
              <a:t>www.mielenterveystalo.fi</a:t>
            </a:r>
            <a:r>
              <a:rPr lang="fi-FI" sz="1200" dirty="0">
                <a:solidFill>
                  <a:prstClr val="black"/>
                </a:solidFill>
                <a:latin typeface="Georgia" panose="02040502050405020303" pitchFamily="18" charset="0"/>
              </a:rPr>
              <a:t> sijaitsee Milli, virtuaalinen apuri. Nyt Millin kautta pääsee myös </a:t>
            </a:r>
            <a:r>
              <a:rPr lang="fi-FI" sz="1200" dirty="0" err="1">
                <a:solidFill>
                  <a:prstClr val="black"/>
                </a:solidFill>
                <a:latin typeface="Georgia" panose="02040502050405020303" pitchFamily="18" charset="0"/>
              </a:rPr>
              <a:t>chattaamaan</a:t>
            </a:r>
            <a:r>
              <a:rPr lang="fi-FI" sz="1200" dirty="0">
                <a:solidFill>
                  <a:prstClr val="black"/>
                </a:solidFill>
                <a:latin typeface="Georgia" panose="02040502050405020303" pitchFamily="18" charset="0"/>
              </a:rPr>
              <a:t> ammattilaisen kanssa Koronahuoli-chattiin. </a:t>
            </a:r>
          </a:p>
          <a:p>
            <a:pPr>
              <a:spcBef>
                <a:spcPts val="800"/>
              </a:spcBef>
            </a:pPr>
            <a:r>
              <a:rPr lang="fi-FI" sz="1200" dirty="0">
                <a:solidFill>
                  <a:prstClr val="black"/>
                </a:solidFill>
                <a:latin typeface="Georgia" panose="02040502050405020303" pitchFamily="18" charset="0"/>
              </a:rPr>
              <a:t>Chatissa asioidaan anonyymisti, eikä siitä muodostu hoitosuhdetta. Chatissa vastaavat sosiaali- ja terveysalan ammattilaiset HUS Psykiatriasta, joihin lukeutuu mm. sairaanhoitajia, psykologeja ja sosiaalityöntekijöitä. </a:t>
            </a:r>
          </a:p>
          <a:p>
            <a:pPr lvl="0">
              <a:spcBef>
                <a:spcPts val="800"/>
              </a:spcBef>
            </a:pPr>
            <a:r>
              <a:rPr lang="fi-FI" sz="1200" dirty="0">
                <a:solidFill>
                  <a:prstClr val="black"/>
                </a:solidFill>
                <a:latin typeface="Georgia" panose="02040502050405020303" pitchFamily="18" charset="0"/>
              </a:rPr>
              <a:t>Chatissa saa apua koronapandemian aiheuttamiin mielen oireisiin kuten ahdistuneisuuteen, unettomuuteen ja stressiin. Lisäksi </a:t>
            </a:r>
            <a:r>
              <a:rPr lang="fi-FI" sz="1200" dirty="0" err="1">
                <a:solidFill>
                  <a:prstClr val="black"/>
                </a:solidFill>
                <a:latin typeface="Georgia" panose="02040502050405020303" pitchFamily="18" charset="0"/>
              </a:rPr>
              <a:t>chatissa</a:t>
            </a:r>
            <a:r>
              <a:rPr lang="fi-FI" sz="1200" dirty="0">
                <a:solidFill>
                  <a:prstClr val="black"/>
                </a:solidFill>
                <a:latin typeface="Georgia" panose="02040502050405020303" pitchFamily="18" charset="0"/>
              </a:rPr>
              <a:t> saa neuvoja elämäntilanteeseen liittyviin huoliin, kuten taloudelliseen pärjäämiseen, asumiseen, lasten tai läheisen vointiin, päihteiden käyttöön tai lähisuhdeväkivaltaan. </a:t>
            </a:r>
          </a:p>
          <a:p>
            <a:pPr lvl="0">
              <a:spcBef>
                <a:spcPts val="800"/>
              </a:spcBef>
            </a:pPr>
            <a:r>
              <a:rPr lang="fi-FI" sz="1200" dirty="0">
                <a:solidFill>
                  <a:prstClr val="black"/>
                </a:solidFill>
                <a:latin typeface="Georgia" panose="02040502050405020303" pitchFamily="18" charset="0"/>
              </a:rPr>
              <a:t>Chat on avoinna arkisin ma-to 12-16 ja pe 12-15. Ruotsinkielistä palvelua tarjotaan sosiaalityöntekijöiden toimesta keskiviikkoisin 12-16. </a:t>
            </a:r>
          </a:p>
          <a:p>
            <a:pPr lvl="0">
              <a:spcBef>
                <a:spcPts val="800"/>
              </a:spcBef>
            </a:pPr>
            <a:r>
              <a:rPr lang="fi-FI" sz="1200" dirty="0">
                <a:solidFill>
                  <a:prstClr val="black"/>
                </a:solidFill>
                <a:latin typeface="Georgia" panose="02040502050405020303" pitchFamily="18" charset="0"/>
              </a:rPr>
              <a:t>Chat palvelee asiakkaitaan läpi kesän.</a:t>
            </a:r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xmlns="" id="{193057DB-DDD8-44B8-A63E-0996C0584B7D}"/>
              </a:ext>
            </a:extLst>
          </p:cNvPr>
          <p:cNvSpPr/>
          <p:nvPr/>
        </p:nvSpPr>
        <p:spPr>
          <a:xfrm>
            <a:off x="8143782" y="1209286"/>
            <a:ext cx="344157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800"/>
              </a:spcBef>
            </a:pPr>
            <a:r>
              <a:rPr lang="fi-FI" sz="1400" b="1" i="1" dirty="0">
                <a:solidFill>
                  <a:schemeClr val="accent1"/>
                </a:solidFill>
                <a:latin typeface="Century Gothic"/>
              </a:rPr>
              <a:t>Koronapandemian aiheuttamaa ahdistavaa oloa, stressiä ja unettomuutta? </a:t>
            </a:r>
          </a:p>
          <a:p>
            <a:pPr lvl="0">
              <a:spcBef>
                <a:spcPts val="800"/>
              </a:spcBef>
            </a:pPr>
            <a:r>
              <a:rPr lang="fi-FI" sz="1400" b="1" i="1" dirty="0">
                <a:solidFill>
                  <a:schemeClr val="accent1"/>
                </a:solidFill>
                <a:latin typeface="Century Gothic"/>
              </a:rPr>
              <a:t>Tai onko elämäntilanne muuttunut? Huolia toimeentulon tai perheen pärjäämisen kanssa? </a:t>
            </a:r>
            <a:endParaRPr lang="fi-FI" sz="1400" b="1" dirty="0">
              <a:solidFill>
                <a:schemeClr val="accent1"/>
              </a:solidFill>
              <a:latin typeface="Century Gothic"/>
            </a:endParaRPr>
          </a:p>
          <a:p>
            <a:pPr lvl="0">
              <a:spcBef>
                <a:spcPts val="800"/>
              </a:spcBef>
            </a:pPr>
            <a:endParaRPr lang="fi-FI" sz="1400" b="1" dirty="0">
              <a:solidFill>
                <a:prstClr val="white"/>
              </a:solidFill>
              <a:latin typeface="Century Gothic"/>
            </a:endParaRPr>
          </a:p>
          <a:p>
            <a:pPr lvl="0">
              <a:spcBef>
                <a:spcPts val="800"/>
              </a:spcBef>
            </a:pPr>
            <a:r>
              <a:rPr lang="fi-FI" sz="1400" b="1" dirty="0">
                <a:solidFill>
                  <a:srgbClr val="004B87"/>
                </a:solidFill>
                <a:latin typeface="Century Gothic"/>
              </a:rPr>
              <a:t>Koronahuoli-chat on kaikille suomalaisille avoin, maksuton, kahdenkeskeinen chat! </a:t>
            </a:r>
          </a:p>
        </p:txBody>
      </p:sp>
      <p:pic>
        <p:nvPicPr>
          <p:cNvPr id="6" name="Kuva 5" descr="Kuva, joka sisältää kohteen lelu, piirtäminen, merkki&#10;&#10;Kuvaus luotu automaattisesti">
            <a:extLst>
              <a:ext uri="{FF2B5EF4-FFF2-40B4-BE49-F238E27FC236}">
                <a16:creationId xmlns:a16="http://schemas.microsoft.com/office/drawing/2014/main" xmlns="" id="{6264ADB1-19FD-4281-AD43-93027319691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3782" y="4490201"/>
            <a:ext cx="2977730" cy="2116232"/>
          </a:xfrm>
          <a:prstGeom prst="rect">
            <a:avLst/>
          </a:prstGeo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xmlns="" id="{66165C55-3B93-4204-A261-FE5FB10E1AB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044" y="182153"/>
            <a:ext cx="2973829" cy="665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816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15</Words>
  <Application>Microsoft Office PowerPoint</Application>
  <PresentationFormat>Laajakuva</PresentationFormat>
  <Paragraphs>11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Georgia</vt:lpstr>
      <vt:lpstr>Office-teema</vt:lpstr>
      <vt:lpstr>PowerPoint-esitys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Rovamo Essi</dc:creator>
  <cp:lastModifiedBy>Neuvonta</cp:lastModifiedBy>
  <cp:revision>5</cp:revision>
  <dcterms:created xsi:type="dcterms:W3CDTF">2020-04-22T12:20:03Z</dcterms:created>
  <dcterms:modified xsi:type="dcterms:W3CDTF">2020-06-29T08:54:57Z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1184998586</vt:i4>
  </property>
  <property fmtid="{D5CDD505-2E9C-101B-9397-08002B2CF9AE}" pid="3" name="_NewReviewCycle">
    <vt:lpwstr/>
  </property>
  <property fmtid="{D5CDD505-2E9C-101B-9397-08002B2CF9AE}" pid="4" name="_EmailSubject">
    <vt:lpwstr>Koronahuoli-chatista tiedotteita jakoon</vt:lpwstr>
  </property>
  <property fmtid="{D5CDD505-2E9C-101B-9397-08002B2CF9AE}" pid="5" name="_AuthorEmail">
    <vt:lpwstr>essi.rovamo@hus.fi</vt:lpwstr>
  </property>
  <property fmtid="{D5CDD505-2E9C-101B-9397-08002B2CF9AE}" pid="6" name="_AuthorEmailDisplayName">
    <vt:lpwstr>Rovamo Essi</vt:lpwstr>
  </property>
</Properties>
</file>